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2" r:id="rId5"/>
    <p:sldId id="263" r:id="rId6"/>
    <p:sldId id="271" r:id="rId7"/>
    <p:sldId id="270" r:id="rId8"/>
    <p:sldId id="266" r:id="rId9"/>
    <p:sldId id="257" r:id="rId10"/>
    <p:sldId id="258" r:id="rId11"/>
    <p:sldId id="259" r:id="rId12"/>
    <p:sldId id="269" r:id="rId13"/>
    <p:sldId id="261" r:id="rId14"/>
    <p:sldId id="260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22" autoAdjust="0"/>
    <p:restoredTop sz="94718"/>
  </p:normalViewPr>
  <p:slideViewPr>
    <p:cSldViewPr>
      <p:cViewPr varScale="1">
        <p:scale>
          <a:sx n="92" d="100"/>
          <a:sy n="92" d="100"/>
        </p:scale>
        <p:origin x="164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AEDA8-DF8E-4D67-8670-CD0DC25D92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DCE00-605B-45E4-AABA-E031724408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FF091-4B00-4ED8-A309-70210A7821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C6ABC-9627-43DE-8E5C-282A5B0717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0F391-297C-409C-B25E-F9BB2CA66C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46EFC-D12C-4205-9380-28BEB35C4A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72A43-4EDC-498E-9A15-E8A89712DE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52E6D-385E-4435-9F6D-49C7FCAB01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36B02-F0E9-4C81-B07B-CB5682908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942FF-0391-4BD5-9E1C-B15C2B202D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CA46B-2A88-46E4-BA05-89DAC651B4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99CC"/>
            </a:gs>
            <a:gs pos="100000">
              <a:srgbClr val="006B8E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DD19A4D-7F75-4312-8907-E8BF016417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-class.net/PowerPoints/Observation_Inference_8th.ppt" TargetMode="External"/><Relationship Id="rId4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middleschoolscience.com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iddleschoolscience.com/footprints-isn.pdf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bob.nap.edu/html/evolution98/evol6-e.htm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447800" y="6096000"/>
            <a:ext cx="624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modified by Liz LaRosa </a:t>
            </a:r>
            <a:r>
              <a:rPr lang="en-US" sz="1200">
                <a:hlinkClick r:id="rId2"/>
              </a:rPr>
              <a:t>www.middleschoolscience.com</a:t>
            </a:r>
            <a:r>
              <a:rPr lang="en-US" sz="1200"/>
              <a:t> 2009, from original posted at:</a:t>
            </a:r>
            <a:br>
              <a:rPr lang="en-US" sz="1200"/>
            </a:br>
            <a:r>
              <a:rPr lang="en-US" sz="1200" i="1">
                <a:hlinkClick r:id="rId3"/>
              </a:rPr>
              <a:t>www.science-class.net/PowerPoints/</a:t>
            </a:r>
            <a:r>
              <a:rPr lang="en-US" sz="1200" b="1" i="1">
                <a:hlinkClick r:id="rId3"/>
              </a:rPr>
              <a:t>Observation</a:t>
            </a:r>
            <a:r>
              <a:rPr lang="en-US" sz="1200" i="1">
                <a:hlinkClick r:id="rId3"/>
              </a:rPr>
              <a:t>_</a:t>
            </a:r>
            <a:r>
              <a:rPr lang="en-US" sz="1200" b="1" i="1">
                <a:hlinkClick r:id="rId3"/>
              </a:rPr>
              <a:t>Inference</a:t>
            </a:r>
            <a:r>
              <a:rPr lang="en-US" sz="1200" i="1">
                <a:hlinkClick r:id="rId3"/>
              </a:rPr>
              <a:t>_8th.ppt</a:t>
            </a:r>
            <a:r>
              <a:rPr lang="en-US" sz="1200" i="1"/>
              <a:t> </a:t>
            </a:r>
            <a:endParaRPr lang="en-US" sz="1200"/>
          </a:p>
        </p:txBody>
      </p:sp>
      <p:sp>
        <p:nvSpPr>
          <p:cNvPr id="2051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smtClean="0"/>
              <a:t>Observation &amp; Inference</a:t>
            </a:r>
          </a:p>
        </p:txBody>
      </p:sp>
      <p:pic>
        <p:nvPicPr>
          <p:cNvPr id="2052" name="Picture 5" descr="C:\Users\Liz\AppData\Local\Microsoft\Windows\Temporary Internet Files\Content.IE5\OBF55X67\MCBD05282_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1981200"/>
            <a:ext cx="2743200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 noChangeArrowheads="1"/>
          </p:cNvPicPr>
          <p:nvPr/>
        </p:nvPicPr>
        <p:blipFill>
          <a:blip r:embed="rId2" cstate="print"/>
          <a:srcRect l="11719" t="15625" r="34375" b="11458"/>
          <a:stretch>
            <a:fillRect/>
          </a:stretch>
        </p:blipFill>
        <p:spPr bwMode="auto">
          <a:xfrm>
            <a:off x="304800" y="381000"/>
            <a:ext cx="62357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447800" y="228600"/>
            <a:ext cx="5638800" cy="646113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dirty="0">
                <a:solidFill>
                  <a:srgbClr val="002060"/>
                </a:solidFill>
              </a:rPr>
              <a:t>Now what do you think?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05000" y="5572125"/>
            <a:ext cx="5105400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002060"/>
                </a:solidFill>
              </a:rPr>
              <a:t>Make 3 OBSERVATIONS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65600" y="6096000"/>
            <a:ext cx="4978400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002060"/>
                </a:solidFill>
              </a:rPr>
              <a:t>Make an INFERENCE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/>
          <p:cNvPicPr>
            <a:picLocks noChangeAspect="1" noChangeArrowheads="1"/>
          </p:cNvPicPr>
          <p:nvPr/>
        </p:nvPicPr>
        <p:blipFill>
          <a:blip r:embed="rId2" cstate="print"/>
          <a:srcRect l="11719" t="15625" r="10938" b="12500"/>
          <a:stretch>
            <a:fillRect/>
          </a:stretch>
        </p:blipFill>
        <p:spPr bwMode="auto">
          <a:xfrm>
            <a:off x="228600" y="76200"/>
            <a:ext cx="86868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981200" y="228600"/>
            <a:ext cx="5638800" cy="646113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dirty="0">
                <a:solidFill>
                  <a:srgbClr val="002060"/>
                </a:solidFill>
              </a:rPr>
              <a:t>Now what do you think?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04800" y="5638800"/>
            <a:ext cx="5105400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002060"/>
                </a:solidFill>
              </a:rPr>
              <a:t>Make 3 OBSERVATIONS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810000" y="6172200"/>
            <a:ext cx="4978400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002060"/>
                </a:solidFill>
              </a:rPr>
              <a:t>Make an INFERENCE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1" y="1687354"/>
            <a:ext cx="891539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Use the data in a t-chart to model writing a conclusion about the </a:t>
            </a:r>
            <a:r>
              <a:rPr lang="en-US" sz="2400" dirty="0" smtClean="0">
                <a:solidFill>
                  <a:schemeClr val="bg1"/>
                </a:solidFill>
              </a:rPr>
              <a:t>footprints.</a:t>
            </a:r>
            <a:r>
              <a:rPr lang="en-US" sz="2400" dirty="0">
                <a:solidFill>
                  <a:schemeClr val="bg1"/>
                </a:solidFill>
              </a:rPr>
              <a:t>  A good conclusion utilizes the three following structures:  </a:t>
            </a:r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Write </a:t>
            </a:r>
            <a:r>
              <a:rPr lang="en-US" sz="2400" dirty="0">
                <a:solidFill>
                  <a:schemeClr val="bg1"/>
                </a:solidFill>
              </a:rPr>
              <a:t>a sentence that answers the question that you were investigating. This is called the claim. 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Write </a:t>
            </a:r>
            <a:r>
              <a:rPr lang="en-US" sz="2400" dirty="0">
                <a:solidFill>
                  <a:schemeClr val="bg1"/>
                </a:solidFill>
              </a:rPr>
              <a:t>a sentence that uses evidence or data from the lab to explain how you knew the answer to the question you were investigating. 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Write </a:t>
            </a:r>
            <a:r>
              <a:rPr lang="en-US" sz="2400" dirty="0">
                <a:solidFill>
                  <a:schemeClr val="bg1"/>
                </a:solidFill>
              </a:rPr>
              <a:t>a sentence that summarizes your results.  This connects to the "big idea" or underlying science concept.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3726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Drawing Conclusions…. Based on      					Observations and Inferences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Activity Page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z="2400" smtClean="0">
                <a:hlinkClick r:id="rId2"/>
              </a:rPr>
              <a:t>www.middleschoolscience.com/footprints-isn.pdf</a:t>
            </a:r>
            <a:endParaRPr lang="en-US" sz="2400" smtClean="0"/>
          </a:p>
          <a:p>
            <a:pPr algn="ctr"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r>
              <a:rPr lang="en-US" sz="2400" smtClean="0"/>
              <a:t>In your science notebook, write your conclusion.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Source of graphic:</a:t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2400" smtClean="0">
                <a:hlinkClick r:id="rId2"/>
              </a:rPr>
              <a:t>http://bob.nap.edu/html/evolution98/evol6-e.html</a:t>
            </a:r>
            <a:r>
              <a:rPr lang="en-US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he doing that?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600"/>
          </a:xfrm>
        </p:spPr>
        <p:txBody>
          <a:bodyPr/>
          <a:lstStyle/>
          <a:p>
            <a:r>
              <a:rPr lang="en-US" dirty="0" smtClean="0"/>
              <a:t>Look at the picture.  Make three observations.  Make one inference.  Draw a conclusion based on this information…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Look at the picture.  Make three observations.  Make one inference.  Draw a conclusion based on this information…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What is happening here?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0"/>
            <a:ext cx="7772400" cy="1470025"/>
          </a:xfrm>
        </p:spPr>
        <p:txBody>
          <a:bodyPr/>
          <a:lstStyle/>
          <a:p>
            <a:r>
              <a:rPr lang="en-US" dirty="0" smtClean="0"/>
              <a:t>What is an observation?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286000"/>
            <a:ext cx="6705600" cy="990600"/>
          </a:xfrm>
        </p:spPr>
        <p:txBody>
          <a:bodyPr/>
          <a:lstStyle/>
          <a:p>
            <a:r>
              <a:rPr lang="en-US" dirty="0" smtClean="0"/>
              <a:t>Discuss with your face partner….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95400" y="4038600"/>
            <a:ext cx="7010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haroni" pitchFamily="2" charset="-79"/>
                <a:cs typeface="Aharoni" pitchFamily="2" charset="-79"/>
              </a:rPr>
              <a:t>Ask yourself:  Can you describe it by seeing it? Hearing it? Feeling it? Tasting it? Smelling it? Measuring it?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mean to “infer”?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4000"/>
          </a:xfrm>
        </p:spPr>
        <p:txBody>
          <a:bodyPr/>
          <a:lstStyle/>
          <a:p>
            <a:r>
              <a:rPr lang="en-US" dirty="0" smtClean="0"/>
              <a:t>Discuss with your shoulder partner….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3505200"/>
            <a:ext cx="687170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haroni" pitchFamily="2" charset="-79"/>
                <a:cs typeface="Aharoni" pitchFamily="2" charset="-79"/>
              </a:rPr>
              <a:t>Are you making a “</a:t>
            </a:r>
            <a:r>
              <a:rPr lang="en-US" sz="3200" dirty="0" err="1" smtClean="0">
                <a:latin typeface="Aharoni" pitchFamily="2" charset="-79"/>
                <a:cs typeface="Aharoni" pitchFamily="2" charset="-79"/>
              </a:rPr>
              <a:t>judgement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” about something?</a:t>
            </a:r>
          </a:p>
          <a:p>
            <a:r>
              <a:rPr lang="en-US" sz="3200" dirty="0" smtClean="0">
                <a:latin typeface="Aharoni" pitchFamily="2" charset="-79"/>
                <a:cs typeface="Aharoni" pitchFamily="2" charset="-79"/>
              </a:rPr>
              <a:t>Are you describing an opinion or a </a:t>
            </a:r>
            <a:r>
              <a:rPr lang="en-US" sz="3200" dirty="0" err="1" smtClean="0">
                <a:latin typeface="Aharoni" pitchFamily="2" charset="-79"/>
                <a:cs typeface="Aharoni" pitchFamily="2" charset="-79"/>
              </a:rPr>
              <a:t>feellng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?</a:t>
            </a:r>
            <a:endParaRPr lang="en-US" sz="32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4678363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Any information collected using your senses.   Also measurements</a:t>
            </a:r>
          </a:p>
          <a:p>
            <a:pPr eaLnBrk="1" hangingPunct="1">
              <a:buNone/>
            </a:pPr>
            <a:endParaRPr lang="en-US" b="1" dirty="0" smtClean="0"/>
          </a:p>
          <a:p>
            <a:pPr lvl="2" eaLnBrk="1" hangingPunct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Quantitative –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measureable or countable</a:t>
            </a:r>
          </a:p>
          <a:p>
            <a:pPr lvl="4" eaLnBrk="1" hangingPunct="1"/>
            <a:r>
              <a:rPr lang="en-US" dirty="0" smtClean="0"/>
              <a:t>3 meters long</a:t>
            </a:r>
          </a:p>
          <a:p>
            <a:pPr lvl="4" eaLnBrk="1" hangingPunct="1"/>
            <a:r>
              <a:rPr lang="en-US" dirty="0" smtClean="0"/>
              <a:t>4 marbles</a:t>
            </a:r>
          </a:p>
          <a:p>
            <a:pPr lvl="4" eaLnBrk="1" hangingPunct="1"/>
            <a:r>
              <a:rPr lang="en-US" dirty="0" smtClean="0"/>
              <a:t>50 kilograms</a:t>
            </a:r>
          </a:p>
          <a:p>
            <a:pPr lvl="4" eaLnBrk="1" hangingPunct="1"/>
            <a:r>
              <a:rPr lang="en-US" dirty="0" smtClean="0"/>
              <a:t>35 degrees Celsius</a:t>
            </a:r>
          </a:p>
          <a:p>
            <a:pPr lvl="2" eaLnBrk="1" hangingPunct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Qualitative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describable, not measureable </a:t>
            </a:r>
          </a:p>
          <a:p>
            <a:pPr lvl="4" eaLnBrk="1" hangingPunct="1"/>
            <a:r>
              <a:rPr lang="en-US" dirty="0" smtClean="0"/>
              <a:t>red flowers</a:t>
            </a:r>
          </a:p>
          <a:p>
            <a:pPr lvl="4" eaLnBrk="1" hangingPunct="1"/>
            <a:r>
              <a:rPr lang="en-US" dirty="0" smtClean="0"/>
              <a:t>smells like fresh baked cookies</a:t>
            </a:r>
          </a:p>
          <a:p>
            <a:pPr lvl="4" eaLnBrk="1" hangingPunct="1"/>
            <a:r>
              <a:rPr lang="en-US" dirty="0" smtClean="0"/>
              <a:t>Tastes bitter</a:t>
            </a:r>
          </a:p>
          <a:p>
            <a:pPr lvl="4"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b="1" dirty="0" smtClean="0"/>
              <a:t>The skill of describing scientific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Inference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1600200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Conclusions, decisions or deductions you make based on observations.</a:t>
            </a:r>
          </a:p>
          <a:p>
            <a:pPr eaLnBrk="1" hangingPunct="1"/>
            <a:r>
              <a:rPr lang="en-US" sz="2400" b="1" dirty="0" smtClean="0"/>
              <a:t>The process of drawing a conclusion from given evidence. 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000" b="1" dirty="0" smtClean="0"/>
              <a:t>Observations</a:t>
            </a:r>
            <a:r>
              <a:rPr lang="en-US" sz="2000" dirty="0" smtClean="0"/>
              <a:t>: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000" dirty="0" smtClean="0"/>
              <a:t>I hear people screaming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000" dirty="0" smtClean="0"/>
              <a:t>I smell cotton candy, popcorn, and hamburgers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000" dirty="0" smtClean="0"/>
              <a:t>I see a lot of people</a:t>
            </a:r>
          </a:p>
          <a:p>
            <a:pPr eaLnBrk="1" hangingPunct="1"/>
            <a:r>
              <a:rPr lang="en-US" sz="2000" dirty="0" smtClean="0"/>
              <a:t>Inference = ?</a:t>
            </a:r>
          </a:p>
          <a:p>
            <a:pPr eaLnBrk="1" hangingPunct="1">
              <a:buNone/>
            </a:pPr>
            <a:endParaRPr lang="en-US" sz="1800" dirty="0" smtClean="0"/>
          </a:p>
          <a:p>
            <a:pPr eaLnBrk="1" hangingPunct="1">
              <a:buNone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Science Notebook Example: (Write this down…)</a:t>
            </a:r>
          </a:p>
          <a:p>
            <a:pPr eaLnBrk="1" hangingPunct="1">
              <a:buNone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I see an apple with a bite missing.  I see the apple on the ground.  A child standing next to the apple is making a face. </a:t>
            </a:r>
          </a:p>
          <a:p>
            <a:pPr eaLnBrk="1" hangingPunct="1">
              <a:buNone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Possible Inference?__________________________________</a:t>
            </a:r>
          </a:p>
          <a:p>
            <a:pPr eaLnBrk="1" hangingPunct="1">
              <a:buNone/>
            </a:pPr>
            <a:endParaRPr lang="en-US" sz="18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9812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The more observations you make, the more accurate your inferences will be!!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 decision you make based on your data—your observations and your inferences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or Inference?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905000"/>
            <a:ext cx="5791200" cy="3048000"/>
          </a:xfrm>
        </p:spPr>
        <p:txBody>
          <a:bodyPr/>
          <a:lstStyle/>
          <a:p>
            <a:r>
              <a:rPr lang="en-US" dirty="0" smtClean="0"/>
              <a:t>Sort the cards.  Decide if each is describing and observation or an inference about a situation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 noChangeArrowheads="1"/>
          </p:cNvPicPr>
          <p:nvPr/>
        </p:nvPicPr>
        <p:blipFill>
          <a:blip r:embed="rId2" cstate="print"/>
          <a:srcRect l="11719" t="15625" r="64844" b="11403"/>
          <a:stretch>
            <a:fillRect/>
          </a:stretch>
        </p:blipFill>
        <p:spPr bwMode="auto">
          <a:xfrm>
            <a:off x="228600" y="228600"/>
            <a:ext cx="283845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3352800" y="304800"/>
            <a:ext cx="55626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Look at these two sets of animal tracks.</a:t>
            </a:r>
          </a:p>
          <a:p>
            <a:pPr algn="ctr">
              <a:spcBef>
                <a:spcPct val="50000"/>
              </a:spcBef>
            </a:pPr>
            <a:endParaRPr lang="en-US" sz="360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List 3 OBSERVATIONS</a:t>
            </a:r>
          </a:p>
          <a:p>
            <a:pPr algn="ctr">
              <a:spcBef>
                <a:spcPct val="50000"/>
              </a:spcBef>
            </a:pPr>
            <a:endParaRPr lang="en-US" sz="360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Make an INFERENCE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14649</TotalTime>
  <Words>387</Words>
  <Application>Microsoft Macintosh PowerPoint</Application>
  <PresentationFormat>On-screen Show (4:3)</PresentationFormat>
  <Paragraphs>69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Aharoni</vt:lpstr>
      <vt:lpstr>Arial</vt:lpstr>
      <vt:lpstr>Default Design</vt:lpstr>
      <vt:lpstr>Observation &amp; Inference</vt:lpstr>
      <vt:lpstr>What is an observation?</vt:lpstr>
      <vt:lpstr>What does it mean to “infer”?</vt:lpstr>
      <vt:lpstr>Observations</vt:lpstr>
      <vt:lpstr>Inference</vt:lpstr>
      <vt:lpstr>The more observations you make, the more accurate your inferences will be!!</vt:lpstr>
      <vt:lpstr>Conclusion</vt:lpstr>
      <vt:lpstr>Observation or Inference?</vt:lpstr>
      <vt:lpstr>PowerPoint Presentation</vt:lpstr>
      <vt:lpstr>PowerPoint Presentation</vt:lpstr>
      <vt:lpstr>PowerPoint Presentation</vt:lpstr>
      <vt:lpstr>PowerPoint Presentation</vt:lpstr>
      <vt:lpstr>Activity Page</vt:lpstr>
      <vt:lpstr>Source of graphic:  http://bob.nap.edu/html/evolution98/evol6-e.html </vt:lpstr>
      <vt:lpstr>Why is he doing that?</vt:lpstr>
      <vt:lpstr>What is happening here?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Observation &amp; Inference</dc:title>
  <dc:creator>User</dc:creator>
  <cp:lastModifiedBy>Microsoft Office User</cp:lastModifiedBy>
  <cp:revision>29</cp:revision>
  <dcterms:created xsi:type="dcterms:W3CDTF">2006-06-30T17:52:41Z</dcterms:created>
  <dcterms:modified xsi:type="dcterms:W3CDTF">2016-09-09T18:14:23Z</dcterms:modified>
</cp:coreProperties>
</file>